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62" r:id="rId3"/>
    <p:sldId id="263" r:id="rId4"/>
    <p:sldId id="256" r:id="rId5"/>
    <p:sldId id="258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</p:sldIdLst>
  <p:sldSz cx="12192000" cy="6858000"/>
  <p:notesSz cx="6797675" cy="9926638"/>
  <p:embeddedFontLs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D2E"/>
    <a:srgbClr val="B20506"/>
    <a:srgbClr val="FFC000"/>
    <a:srgbClr val="235A90"/>
    <a:srgbClr val="DFB106"/>
    <a:srgbClr val="ED1B23"/>
    <a:srgbClr val="0B5115"/>
    <a:srgbClr val="0E7879"/>
    <a:srgbClr val="CB2332"/>
    <a:srgbClr val="038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6447" autoAdjust="0"/>
  </p:normalViewPr>
  <p:slideViewPr>
    <p:cSldViewPr snapToGrid="0">
      <p:cViewPr varScale="1">
        <p:scale>
          <a:sx n="116" d="100"/>
          <a:sy n="116" d="100"/>
        </p:scale>
        <p:origin x="114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7" d="100"/>
          <a:sy n="127" d="100"/>
        </p:scale>
        <p:origin x="3006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EC903-092F-4D84-92B3-D9C87DB22F54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37027-3C7F-4D89-8D82-1D8BF387E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073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F2DF0-73DA-4389-87D4-B3CC76F8E3A7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56006-5D5F-46EB-AF7B-E3110CE63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17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37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 userDrawn="1"/>
        </p:nvGrpSpPr>
        <p:grpSpPr>
          <a:xfrm>
            <a:off x="535051" y="124408"/>
            <a:ext cx="11654241" cy="6731098"/>
            <a:chOff x="535051" y="124408"/>
            <a:chExt cx="11654241" cy="6731099"/>
          </a:xfrm>
        </p:grpSpPr>
        <p:pic>
          <p:nvPicPr>
            <p:cNvPr id="1032" name="Picture 8" descr="https://d2v9y0dukr6mq2.cloudfront.net/video/thumbnail/UD7CEz6/atom-cell-element-molecule-particle-physics-science_n1sh8l2e__F0000.png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051" y="124408"/>
              <a:ext cx="11654241" cy="6731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 userDrawn="1"/>
          </p:nvSpPr>
          <p:spPr>
            <a:xfrm>
              <a:off x="547402" y="124408"/>
              <a:ext cx="11641890" cy="6731099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 userDrawn="1"/>
        </p:nvSpPr>
        <p:spPr>
          <a:xfrm>
            <a:off x="0" y="0"/>
            <a:ext cx="12192000" cy="1244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35"/>
          <p:cNvSpPr>
            <a:spLocks noGrp="1"/>
          </p:cNvSpPr>
          <p:nvPr>
            <p:ph type="title" hasCustomPrompt="1"/>
          </p:nvPr>
        </p:nvSpPr>
        <p:spPr>
          <a:xfrm>
            <a:off x="344551" y="299996"/>
            <a:ext cx="6735699" cy="412170"/>
          </a:xfrm>
        </p:spPr>
        <p:txBody>
          <a:bodyPr>
            <a:noAutofit/>
          </a:bodyPr>
          <a:lstStyle>
            <a:lvl1pPr>
              <a:defRPr sz="2000" b="1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부제목 스타일 편집 </a:t>
            </a:r>
            <a:r>
              <a:rPr lang="en-US" altLang="ko-KR" dirty="0"/>
              <a:t>font size 24</a:t>
            </a:r>
            <a:endParaRPr lang="ko-KR" altLang="en-US" dirty="0"/>
          </a:p>
        </p:txBody>
      </p:sp>
      <p:cxnSp>
        <p:nvCxnSpPr>
          <p:cNvPr id="40" name="직선 연결선 39"/>
          <p:cNvCxnSpPr/>
          <p:nvPr userDrawn="1"/>
        </p:nvCxnSpPr>
        <p:spPr>
          <a:xfrm flipV="1">
            <a:off x="442609" y="834835"/>
            <a:ext cx="1783869" cy="622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 userDrawn="1"/>
        </p:nvSpPr>
        <p:spPr>
          <a:xfrm>
            <a:off x="548480" y="855091"/>
            <a:ext cx="11192669" cy="5642442"/>
          </a:xfrm>
          <a:prstGeom prst="rect">
            <a:avLst/>
          </a:prstGeom>
          <a:gradFill>
            <a:gsLst>
              <a:gs pos="0">
                <a:schemeClr val="bg1"/>
              </a:gs>
              <a:gs pos="68500">
                <a:srgbClr val="FFFFFF"/>
              </a:gs>
              <a:gs pos="100000">
                <a:schemeClr val="bg1">
                  <a:alpha val="45000"/>
                </a:schemeClr>
              </a:gs>
            </a:gsLst>
            <a:lin ang="0" scaled="1"/>
          </a:gra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텍스트 개체 틀 51"/>
          <p:cNvSpPr>
            <a:spLocks noGrp="1"/>
          </p:cNvSpPr>
          <p:nvPr>
            <p:ph type="body" sz="quarter" idx="10" hasCustomPrompt="1"/>
          </p:nvPr>
        </p:nvSpPr>
        <p:spPr>
          <a:xfrm>
            <a:off x="9273812" y="368657"/>
            <a:ext cx="2724150" cy="307720"/>
          </a:xfrm>
        </p:spPr>
        <p:txBody>
          <a:bodyPr>
            <a:noAutofit/>
          </a:bodyPr>
          <a:lstStyle>
            <a:lvl1pPr marL="0" indent="0" algn="r">
              <a:buNone/>
              <a:defRPr sz="16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 스타일 편집 </a:t>
            </a:r>
            <a:r>
              <a:rPr lang="en-US" altLang="ko-KR" dirty="0"/>
              <a:t>font 16</a:t>
            </a:r>
            <a:endParaRPr lang="ko-KR" altLang="en-US" dirty="0"/>
          </a:p>
        </p:txBody>
      </p:sp>
      <p:sp>
        <p:nvSpPr>
          <p:cNvPr id="54" name="내용 개체 틀 53"/>
          <p:cNvSpPr>
            <a:spLocks noGrp="1"/>
          </p:cNvSpPr>
          <p:nvPr>
            <p:ph sz="quarter" idx="11" hasCustomPrompt="1"/>
          </p:nvPr>
        </p:nvSpPr>
        <p:spPr>
          <a:xfrm>
            <a:off x="0" y="920626"/>
            <a:ext cx="12189292" cy="5948916"/>
          </a:xfrm>
        </p:spPr>
        <p:txBody>
          <a:bodyPr/>
          <a:lstStyle>
            <a:lvl1pPr>
              <a:lnSpc>
                <a:spcPct val="125000"/>
              </a:lnSpc>
              <a:defRPr sz="1800" b="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25000"/>
              </a:lnSpc>
              <a:buFontTx/>
              <a:buChar char="-"/>
              <a:defRPr sz="15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25000"/>
              </a:lnSpc>
              <a:defRPr sz="14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중심문장 </a:t>
            </a:r>
            <a:r>
              <a:rPr lang="en-US" altLang="ko-KR" dirty="0"/>
              <a:t>font 18</a:t>
            </a:r>
            <a:endParaRPr lang="ko-KR" altLang="en-US" dirty="0"/>
          </a:p>
          <a:p>
            <a:pPr lvl="1"/>
            <a:r>
              <a:rPr lang="ko-KR" altLang="en-US" dirty="0"/>
              <a:t>둘째 수준 </a:t>
            </a:r>
            <a:r>
              <a:rPr lang="en-US" altLang="ko-KR" dirty="0"/>
              <a:t>font 15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>
          <a:xfrm>
            <a:off x="4768850" y="6493957"/>
            <a:ext cx="2743200" cy="365125"/>
          </a:xfrm>
        </p:spPr>
        <p:txBody>
          <a:bodyPr/>
          <a:lstStyle>
            <a:lvl1pPr algn="ctr">
              <a:defRPr sz="1050"/>
            </a:lvl1pPr>
          </a:lstStyle>
          <a:p>
            <a:fld id="{1FB17FDE-20E4-4723-8476-2F4ACF18D7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073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gradFill flip="none" rotWithShape="1">
          <a:gsLst>
            <a:gs pos="0">
              <a:schemeClr val="bg1">
                <a:lumMod val="99000"/>
              </a:schemeClr>
            </a:gs>
            <a:gs pos="97000">
              <a:schemeClr val="bg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826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97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17FDE-20E4-4723-8476-2F4ACF18D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72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06D2752-AA97-4D61-90AF-330C853DDD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Decision Tree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B9243-2C6D-4F43-8312-A79C2D51AE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4463"/>
            <a:ext cx="2743200" cy="365125"/>
          </a:xfrm>
        </p:spPr>
        <p:txBody>
          <a:bodyPr/>
          <a:lstStyle/>
          <a:p>
            <a:fld id="{1FB17FDE-20E4-4723-8476-2F4ACF18D788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EDCF01-D7CD-4042-9D80-A9C2F08B53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044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0BC66-662A-43E7-8086-1CDE4272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예제 </a:t>
            </a:r>
            <a:r>
              <a:rPr lang="en-US" altLang="ko-KR"/>
              <a:t>- Iris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7E3703-4AFA-4C3A-A624-6ABF6CADA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3C739D-AE16-47EB-85E2-377139B2F6B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Graphviz</a:t>
            </a:r>
            <a:r>
              <a:rPr lang="ko-KR" altLang="en-US"/>
              <a:t>를 사용한 시각화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17A838-DC23-46AE-B687-5D7517AC4C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36A05B-68DA-491A-B6A4-1B671758A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86" y="1639363"/>
            <a:ext cx="5385983" cy="4844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3A5EC2-5161-432B-8099-F750ED47D48C}"/>
              </a:ext>
            </a:extLst>
          </p:cNvPr>
          <p:cNvSpPr txBox="1"/>
          <p:nvPr/>
        </p:nvSpPr>
        <p:spPr>
          <a:xfrm>
            <a:off x="4015868" y="1184060"/>
            <a:ext cx="5320082" cy="1223412"/>
          </a:xfrm>
          <a:prstGeom prst="rect">
            <a:avLst/>
          </a:prstGeom>
          <a:noFill/>
          <a:ln>
            <a:solidFill>
              <a:srgbClr val="FC4D2E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/>
              <a:t>petal length(cm) &lt;= 2.45</a:t>
            </a:r>
            <a:r>
              <a:rPr lang="ko-KR" altLang="en-US" sz="1050"/>
              <a:t>와 같이 피처의 조건이 있는 것은 자식 노드를 만들기 위한 규칙 조건</a:t>
            </a:r>
            <a:r>
              <a:rPr lang="en-US" altLang="ko-KR" sz="1050"/>
              <a:t>. </a:t>
            </a:r>
            <a:r>
              <a:rPr lang="ko-KR" altLang="en-US" sz="1050"/>
              <a:t>이 조건이 없으면 리프 노드 </a:t>
            </a:r>
            <a:endParaRPr lang="en-US" altLang="ko-KR" sz="105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/>
              <a:t>gini</a:t>
            </a:r>
            <a:r>
              <a:rPr lang="ko-KR" altLang="en-US" sz="1050"/>
              <a:t>는 주어진 데이터 분포에서의 지니 계수 </a:t>
            </a:r>
            <a:endParaRPr lang="en-US" altLang="ko-KR" sz="105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/>
              <a:t>samples</a:t>
            </a:r>
            <a:r>
              <a:rPr lang="ko-KR" altLang="en-US" sz="1050"/>
              <a:t>는 현 규칙에 해당하는 데이터 건수 </a:t>
            </a:r>
            <a:endParaRPr lang="en-US" altLang="ko-KR" sz="105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/>
              <a:t>value</a:t>
            </a:r>
            <a:r>
              <a:rPr lang="ko-KR" altLang="en-US" sz="1050"/>
              <a:t>는 클래스 값 기반의 데이터 건수 </a:t>
            </a:r>
            <a:endParaRPr lang="en-US" altLang="ko-KR" sz="105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50"/>
              <a:t>Setosa 41</a:t>
            </a:r>
            <a:r>
              <a:rPr lang="ko-KR" altLang="en-US" sz="1050"/>
              <a:t>개</a:t>
            </a:r>
            <a:r>
              <a:rPr lang="en-US" altLang="ko-KR" sz="1050"/>
              <a:t>, Vesicolor 40</a:t>
            </a:r>
            <a:r>
              <a:rPr lang="ko-KR" altLang="en-US" sz="1050"/>
              <a:t>개</a:t>
            </a:r>
            <a:r>
              <a:rPr lang="en-US" altLang="ko-KR" sz="1050"/>
              <a:t>, Virginica 39</a:t>
            </a:r>
            <a:r>
              <a:rPr lang="ko-KR" altLang="en-US" sz="1050"/>
              <a:t>개 </a:t>
            </a:r>
            <a:endParaRPr lang="en-US" altLang="ko-KR" sz="105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/>
              <a:t>class</a:t>
            </a:r>
            <a:r>
              <a:rPr lang="ko-KR" altLang="en-US" sz="1050"/>
              <a:t> </a:t>
            </a:r>
            <a:r>
              <a:rPr lang="en-US" altLang="ko-KR" sz="1050"/>
              <a:t>=</a:t>
            </a:r>
            <a:r>
              <a:rPr lang="ko-KR" altLang="en-US" sz="1050"/>
              <a:t> </a:t>
            </a:r>
            <a:r>
              <a:rPr lang="en-US" altLang="ko-KR" sz="1050"/>
              <a:t>setosa</a:t>
            </a:r>
            <a:r>
              <a:rPr lang="ko-KR" altLang="en-US" sz="1050"/>
              <a:t>는 하위 노드를 가질 경우 </a:t>
            </a:r>
            <a:r>
              <a:rPr lang="en-US" altLang="ko-KR" sz="1050"/>
              <a:t>setosa</a:t>
            </a:r>
            <a:r>
              <a:rPr lang="ko-KR" altLang="en-US" sz="1050"/>
              <a:t>의 개수가 </a:t>
            </a:r>
            <a:r>
              <a:rPr lang="en-US" altLang="ko-KR" sz="1050"/>
              <a:t>41</a:t>
            </a:r>
            <a:r>
              <a:rPr lang="ko-KR" altLang="en-US" sz="1050"/>
              <a:t>개로 제일 많다는 의미 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12258EB-0E81-4672-9E0B-68A19F83DF76}"/>
              </a:ext>
            </a:extLst>
          </p:cNvPr>
          <p:cNvCxnSpPr>
            <a:cxnSpLocks/>
          </p:cNvCxnSpPr>
          <p:nvPr/>
        </p:nvCxnSpPr>
        <p:spPr>
          <a:xfrm flipH="1">
            <a:off x="2652584" y="1738184"/>
            <a:ext cx="1351005" cy="197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6EE9CC-A759-4CB0-9127-0F8B53314D36}"/>
              </a:ext>
            </a:extLst>
          </p:cNvPr>
          <p:cNvSpPr txBox="1"/>
          <p:nvPr/>
        </p:nvSpPr>
        <p:spPr>
          <a:xfrm>
            <a:off x="4580160" y="2735452"/>
            <a:ext cx="5320082" cy="415498"/>
          </a:xfrm>
          <a:prstGeom prst="rect">
            <a:avLst/>
          </a:prstGeom>
          <a:noFill/>
          <a:ln>
            <a:solidFill>
              <a:srgbClr val="FC4D2E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/>
              <a:t>petal length(cm) &lt;= 2.45</a:t>
            </a:r>
            <a:r>
              <a:rPr lang="ko-KR" altLang="en-US" sz="1050"/>
              <a:t>가 </a:t>
            </a:r>
            <a:r>
              <a:rPr lang="en-US" altLang="ko-KR" sz="1050"/>
              <a:t>False</a:t>
            </a:r>
            <a:r>
              <a:rPr lang="ko-KR" altLang="en-US" sz="1050"/>
              <a:t>인 규칙 노드</a:t>
            </a:r>
            <a:endParaRPr lang="en-US" altLang="ko-KR" sz="105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/>
              <a:t>petal length(cm) &lt;= 1.55 </a:t>
            </a:r>
            <a:r>
              <a:rPr lang="ko-KR" altLang="en-US" sz="1050"/>
              <a:t>규칙으로 자식 노드 생성 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01AE93B-DF35-447B-9111-87F913A37482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122142" y="2800865"/>
            <a:ext cx="1458018" cy="14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4623F68-2ACA-4BCE-B13A-BE032A9F759D}"/>
              </a:ext>
            </a:extLst>
          </p:cNvPr>
          <p:cNvSpPr txBox="1"/>
          <p:nvPr/>
        </p:nvSpPr>
        <p:spPr>
          <a:xfrm>
            <a:off x="5890056" y="3816645"/>
            <a:ext cx="5881813" cy="900246"/>
          </a:xfrm>
          <a:prstGeom prst="rect">
            <a:avLst/>
          </a:prstGeom>
          <a:noFill/>
          <a:ln>
            <a:solidFill>
              <a:srgbClr val="FC4D2E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/>
              <a:t>38</a:t>
            </a:r>
            <a:r>
              <a:rPr lang="ko-KR" altLang="en-US" sz="1050"/>
              <a:t>개의 샘플 데이터 중 </a:t>
            </a:r>
            <a:r>
              <a:rPr lang="en-US" altLang="ko-KR" sz="1050"/>
              <a:t>Virginica</a:t>
            </a:r>
            <a:r>
              <a:rPr lang="ko-KR" altLang="en-US" sz="1050"/>
              <a:t>가 단 </a:t>
            </a:r>
            <a:r>
              <a:rPr lang="en-US" altLang="ko-KR" sz="1050"/>
              <a:t>1</a:t>
            </a:r>
            <a:r>
              <a:rPr lang="ko-KR" altLang="en-US" sz="1050"/>
              <a:t>개이고</a:t>
            </a:r>
            <a:r>
              <a:rPr lang="en-US" altLang="ko-KR" sz="1050"/>
              <a:t>, 37</a:t>
            </a:r>
            <a:r>
              <a:rPr lang="ko-KR" altLang="en-US" sz="1050"/>
              <a:t>개가 </a:t>
            </a:r>
            <a:r>
              <a:rPr lang="en-US" altLang="ko-KR" sz="1050"/>
              <a:t>Versicolor</a:t>
            </a:r>
            <a:r>
              <a:rPr lang="ko-KR" altLang="en-US" sz="1050"/>
              <a:t>이지만 </a:t>
            </a:r>
            <a:r>
              <a:rPr lang="en-US" altLang="ko-KR" sz="1050"/>
              <a:t>Versicolor</a:t>
            </a:r>
            <a:r>
              <a:rPr lang="ko-KR" altLang="en-US" sz="1050"/>
              <a:t>와 </a:t>
            </a:r>
            <a:r>
              <a:rPr lang="en-US" altLang="ko-KR" sz="1050"/>
              <a:t>Virginica</a:t>
            </a:r>
            <a:r>
              <a:rPr lang="ko-KR" altLang="en-US" sz="1050"/>
              <a:t>를 구분하기 위해서 다시 자식 노드를 생성 </a:t>
            </a:r>
            <a:endParaRPr lang="en-US" altLang="ko-KR" sz="105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/>
              <a:t>이처럼 결정 트리는 규칙 생성 로직을 미리 제어하지 않으면 완벽하게 클래스 값을 구별해내기 위해 트리 노드를 계속해서 만들어 감 </a:t>
            </a:r>
            <a:endParaRPr lang="en-US" altLang="ko-KR" sz="105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/>
              <a:t>이로 인해서 매우 복잡한 규칙 트리가 만들어져 모델이 쉽게 과적합되는 문제점을 가짐 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EB166A-1F2A-4EF8-A3BF-1F609BB699E7}"/>
              </a:ext>
            </a:extLst>
          </p:cNvPr>
          <p:cNvCxnSpPr>
            <a:cxnSpLocks/>
          </p:cNvCxnSpPr>
          <p:nvPr/>
        </p:nvCxnSpPr>
        <p:spPr>
          <a:xfrm flipH="1" flipV="1">
            <a:off x="2504303" y="3985788"/>
            <a:ext cx="3385754" cy="159126"/>
          </a:xfrm>
          <a:prstGeom prst="straightConnector1">
            <a:avLst/>
          </a:prstGeom>
          <a:ln>
            <a:solidFill>
              <a:srgbClr val="FC4D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86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66575-F069-4C75-B665-F3E113A6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예제 </a:t>
            </a:r>
            <a:r>
              <a:rPr lang="en-US" altLang="ko-KR"/>
              <a:t>- Iris - </a:t>
            </a:r>
            <a:r>
              <a:rPr lang="ko-KR" altLang="en-US"/>
              <a:t>파라미터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1DEA7D-A061-4230-8E27-F47DF626B6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0B947D-F1DE-4AC1-9B37-07723A1644A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max_depth</a:t>
            </a:r>
            <a:r>
              <a:rPr lang="ko-KR" altLang="en-US"/>
              <a:t> 하이퍼 파라미터</a:t>
            </a:r>
            <a:endParaRPr lang="en-US" altLang="ko-KR"/>
          </a:p>
          <a:p>
            <a:pPr lvl="1"/>
            <a:r>
              <a:rPr lang="ko-KR" altLang="en-US"/>
              <a:t>결정 트리의 최대 트리 깊이를 제어 </a:t>
            </a:r>
            <a:endParaRPr lang="en-US" altLang="ko-KR"/>
          </a:p>
          <a:p>
            <a:pPr lvl="2"/>
            <a:r>
              <a:rPr lang="en-US" altLang="ko-KR"/>
              <a:t>dt_clf = DecisionTreeClassifier(random_state=156, max_depth=3)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61E14A-CC92-4241-846B-0FB1AF38E4B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C1822C-0BF9-4527-8D54-177A192D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472" y="2250373"/>
            <a:ext cx="4993204" cy="403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9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66575-F069-4C75-B665-F3E113A6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예제 </a:t>
            </a:r>
            <a:r>
              <a:rPr lang="en-US" altLang="ko-KR"/>
              <a:t>- Iris - </a:t>
            </a:r>
            <a:r>
              <a:rPr lang="ko-KR" altLang="en-US"/>
              <a:t>파라미터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1DEA7D-A061-4230-8E27-F47DF626B6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0B947D-F1DE-4AC1-9B37-07723A1644A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min_samples_split</a:t>
            </a:r>
            <a:r>
              <a:rPr lang="ko-KR" altLang="en-US"/>
              <a:t> 하이퍼 파라미터</a:t>
            </a:r>
            <a:endParaRPr lang="en-US" altLang="ko-KR"/>
          </a:p>
          <a:p>
            <a:pPr lvl="1"/>
            <a:r>
              <a:rPr lang="ko-KR" altLang="en-US"/>
              <a:t>최소한의 샘플 데이터 개수 </a:t>
            </a:r>
            <a:endParaRPr lang="en-US" altLang="ko-KR"/>
          </a:p>
          <a:p>
            <a:pPr lvl="1"/>
            <a:r>
              <a:rPr lang="en-US" altLang="ko-KR" i="1"/>
              <a:t>min_samples_split  </a:t>
            </a:r>
            <a:r>
              <a:rPr lang="en-US" altLang="ko-KR"/>
              <a:t>=4</a:t>
            </a:r>
            <a:r>
              <a:rPr lang="ko-KR" altLang="en-US"/>
              <a:t>라고 할 경우 자식 노드로 분할할려면 최소한 샘플 개수가 </a:t>
            </a:r>
            <a:r>
              <a:rPr lang="en-US" altLang="ko-KR"/>
              <a:t>4</a:t>
            </a:r>
            <a:r>
              <a:rPr lang="ko-KR" altLang="en-US"/>
              <a:t>개가 필요</a:t>
            </a:r>
            <a:endParaRPr lang="en-US" altLang="ko-KR"/>
          </a:p>
          <a:p>
            <a:pPr lvl="2"/>
            <a:r>
              <a:rPr lang="en-US" altLang="ko-KR"/>
              <a:t>dt_clf = DecisionTreeClassifier(random_state=156, min_samples_split=4)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61E14A-CC92-4241-846B-0FB1AF38E4B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771DAE-1A91-4795-952F-1CC5A4B6B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97" y="2576174"/>
            <a:ext cx="5238324" cy="408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2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66575-F069-4C75-B665-F3E113A6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예제 </a:t>
            </a:r>
            <a:r>
              <a:rPr lang="en-US" altLang="ko-KR"/>
              <a:t>- Iris - </a:t>
            </a:r>
            <a:r>
              <a:rPr lang="ko-KR" altLang="en-US"/>
              <a:t>파라미터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1DEA7D-A061-4230-8E27-F47DF626B6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0B947D-F1DE-4AC1-9B37-07723A1644A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min_samples_leaf</a:t>
            </a:r>
            <a:r>
              <a:rPr lang="ko-KR" altLang="en-US"/>
              <a:t> 하이퍼 파라미터</a:t>
            </a:r>
            <a:endParaRPr lang="en-US" altLang="ko-KR"/>
          </a:p>
          <a:p>
            <a:pPr lvl="1"/>
            <a:r>
              <a:rPr lang="ko-KR" altLang="en-US"/>
              <a:t>더 이상 자식 노드가 없는 리프 노드는 클래스 결정 값이 되는데</a:t>
            </a:r>
            <a:r>
              <a:rPr lang="en-US" altLang="ko-KR"/>
              <a:t>, min_samples_leaf</a:t>
            </a:r>
            <a:r>
              <a:rPr lang="ko-KR" altLang="en-US"/>
              <a:t>는 이 리프 노드가 될 수 있는 샘플 데이터 건수의 최솟값</a:t>
            </a:r>
            <a:endParaRPr lang="en-US" altLang="ko-KR"/>
          </a:p>
          <a:p>
            <a:pPr lvl="1"/>
            <a:r>
              <a:rPr lang="ko-KR" altLang="en-US"/>
              <a:t>리프 노드가 될 수 있는 조건은 디폴트 값은 </a:t>
            </a:r>
            <a:r>
              <a:rPr lang="en-US" altLang="ko-KR"/>
              <a:t>1</a:t>
            </a:r>
            <a:r>
              <a:rPr lang="ko-KR" altLang="en-US"/>
              <a:t>로 되어 있어</a:t>
            </a:r>
            <a:r>
              <a:rPr lang="en-US" altLang="ko-KR"/>
              <a:t>, </a:t>
            </a:r>
            <a:r>
              <a:rPr lang="ko-KR" altLang="en-US"/>
              <a:t>다른 클래스 값이 하나도 없이 단독 클래스로만 돼 있거나 단 한개의 데이터로 돼 있을 경우에는 리프 노드가 될 수 있다는 의미 </a:t>
            </a:r>
            <a:endParaRPr lang="en-US" altLang="ko-KR"/>
          </a:p>
          <a:p>
            <a:pPr lvl="1"/>
            <a:r>
              <a:rPr lang="en-US" altLang="ko-KR"/>
              <a:t>min_samples_leaf</a:t>
            </a:r>
            <a:r>
              <a:rPr lang="ko-KR" altLang="en-US"/>
              <a:t>의 값이 </a:t>
            </a:r>
            <a:r>
              <a:rPr lang="en-US" altLang="ko-KR"/>
              <a:t>4</a:t>
            </a:r>
            <a:r>
              <a:rPr lang="ko-KR" altLang="en-US"/>
              <a:t>이면 샘플이 </a:t>
            </a:r>
            <a:r>
              <a:rPr lang="en-US" altLang="ko-KR"/>
              <a:t>4</a:t>
            </a:r>
            <a:r>
              <a:rPr lang="ko-KR" altLang="en-US"/>
              <a:t>이하면 리프 노드가 되기 때문에 지니 계수 값이 크더라도 샘플이 </a:t>
            </a:r>
            <a:r>
              <a:rPr lang="en-US" altLang="ko-KR"/>
              <a:t>4</a:t>
            </a:r>
            <a:r>
              <a:rPr lang="ko-KR" altLang="en-US"/>
              <a:t>인 조건으로 규칙 변경이 되어 자연스럽게 브랜치 노드가 줄어들고 결정 트리 생성 </a:t>
            </a:r>
            <a:endParaRPr lang="en-US" altLang="ko-KR"/>
          </a:p>
          <a:p>
            <a:pPr lvl="2"/>
            <a:r>
              <a:rPr lang="en-US" altLang="ko-KR"/>
              <a:t>dt_clf = DecisionTreeClassifier(random_state=156, min_samples_leaf=4)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61E14A-CC92-4241-846B-0FB1AF38E4B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896C53-D1F9-4245-B78F-8E891FEB8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21" y="2887656"/>
            <a:ext cx="4531371" cy="397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4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28C11-D21B-4864-A4DF-DE80B29DA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feature_importances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DC61DF-E643-40F6-8623-C62B030B6F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24E055-8382-4E8F-B938-5189A807830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피처의 중요한 역할 지표</a:t>
            </a:r>
            <a:endParaRPr lang="en-US" altLang="ko-KR"/>
          </a:p>
          <a:p>
            <a:pPr lvl="1"/>
            <a:r>
              <a:rPr lang="en-US" altLang="ko-KR"/>
              <a:t>feature_importances_ </a:t>
            </a:r>
            <a:r>
              <a:rPr lang="ko-KR" altLang="en-US"/>
              <a:t>속성으로 중요한 피처의 값을 출력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출력값은 피처 순서대로 할당되며 값이 높을수록 해당 피처의 중요도가 높다는 의미  </a:t>
            </a:r>
            <a:endParaRPr lang="en-US" altLang="ko-KR"/>
          </a:p>
          <a:p>
            <a:pPr lvl="1"/>
            <a:r>
              <a:rPr lang="en-US" altLang="ko-KR"/>
              <a:t>petal_length</a:t>
            </a:r>
            <a:r>
              <a:rPr lang="ko-KR" altLang="en-US"/>
              <a:t>가 가장 중요도가  높음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A6ABB4-C19D-45D8-A5BE-F9EA9205848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A5884A-FD34-40AC-B648-95CD2666D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59" y="1747837"/>
            <a:ext cx="61055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76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84447-BBA3-4DD3-BC09-044CE4CA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19BE26-7483-44AD-A94C-AA6DE3D4D3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205FA9-D293-4F41-AEEE-B00E127C844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UCI </a:t>
            </a:r>
            <a:r>
              <a:rPr lang="ko-KR" altLang="en-US"/>
              <a:t>머신러닝 데이터 셋 </a:t>
            </a:r>
            <a:r>
              <a:rPr lang="en-US" altLang="ko-KR"/>
              <a:t>- </a:t>
            </a:r>
            <a:r>
              <a:rPr lang="ko-KR" altLang="en-US"/>
              <a:t>사용자 행동 인식</a:t>
            </a:r>
            <a:r>
              <a:rPr lang="en-US" altLang="ko-KR"/>
              <a:t>(Human Activity Recognition) </a:t>
            </a:r>
            <a:r>
              <a:rPr lang="ko-KR" altLang="en-US"/>
              <a:t>데이터 셋 </a:t>
            </a:r>
            <a:endParaRPr lang="en-US" altLang="ko-KR"/>
          </a:p>
          <a:p>
            <a:pPr lvl="1"/>
            <a:r>
              <a:rPr lang="ko-KR" altLang="en-US"/>
              <a:t>해당 데이터는 </a:t>
            </a:r>
            <a:r>
              <a:rPr lang="en-US" altLang="ko-KR"/>
              <a:t>30</a:t>
            </a:r>
            <a:r>
              <a:rPr lang="ko-KR" altLang="en-US"/>
              <a:t>명에게 스마트폰 센서를 창작한 뒤 사람의 동작과 관련된 여러 가지 피처를 수집한 데이터 </a:t>
            </a:r>
            <a:endParaRPr lang="en-US" altLang="ko-KR"/>
          </a:p>
          <a:p>
            <a:pPr lvl="1"/>
            <a:r>
              <a:rPr lang="en-US" altLang="ko-KR"/>
              <a:t>https://archive.ics.uci.edu/ml/machine-learning-databases/00240/</a:t>
            </a:r>
          </a:p>
          <a:p>
            <a:pPr lvl="1"/>
            <a:r>
              <a:rPr lang="ko-KR" altLang="en-US"/>
              <a:t>피처는 인체의 움직임과 관련된 속성의 평균</a:t>
            </a:r>
            <a:r>
              <a:rPr lang="en-US" altLang="ko-KR"/>
              <a:t>/</a:t>
            </a:r>
            <a:r>
              <a:rPr lang="ko-KR" altLang="en-US"/>
              <a:t>표준편차가 </a:t>
            </a:r>
            <a:r>
              <a:rPr lang="en-US" altLang="ko-KR"/>
              <a:t>X, Y, Z </a:t>
            </a:r>
            <a:r>
              <a:rPr lang="ko-KR" altLang="en-US"/>
              <a:t>축 값으로 돼 있음</a:t>
            </a:r>
            <a:endParaRPr lang="en-US" altLang="ko-KR"/>
          </a:p>
          <a:p>
            <a:pPr lvl="1"/>
            <a:r>
              <a:rPr lang="ko-KR" altLang="en-US"/>
              <a:t>레이블 값은 </a:t>
            </a:r>
            <a:r>
              <a:rPr lang="en-US" altLang="ko-KR"/>
              <a:t>1,2,3,4,5,6</a:t>
            </a:r>
            <a:r>
              <a:rPr lang="ko-KR" altLang="en-US"/>
              <a:t>의 값으로 총 </a:t>
            </a:r>
            <a:r>
              <a:rPr lang="en-US" altLang="ko-KR"/>
              <a:t>6</a:t>
            </a:r>
            <a:r>
              <a:rPr lang="ko-KR" altLang="en-US"/>
              <a:t>개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0F03E-E4BC-4B1C-8601-B9AF6530BD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586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16EC6-BC8E-4BA7-B252-4EC573BC6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Decision Tree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FC0922-2DA9-4FEB-826C-3A7DB7FCE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F9F4CA-E988-4FB6-9B0A-170B64B48D8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Decision Tree</a:t>
            </a:r>
          </a:p>
          <a:p>
            <a:pPr lvl="1"/>
            <a:r>
              <a:rPr lang="ko-KR" altLang="en-US"/>
              <a:t>데이터를 여러 등급으로 분류하는 지도 학습 방법중 하나 임 </a:t>
            </a:r>
            <a:endParaRPr lang="en-US" altLang="ko-KR"/>
          </a:p>
          <a:p>
            <a:pPr lvl="1"/>
            <a:r>
              <a:rPr lang="ko-KR" altLang="en-US"/>
              <a:t>데이터에 있는 규칙을 학습을 통해 자동으로 찾아내 </a:t>
            </a:r>
            <a:r>
              <a:rPr lang="en-US" altLang="ko-KR"/>
              <a:t>Tree </a:t>
            </a:r>
            <a:r>
              <a:rPr lang="ko-KR" altLang="en-US"/>
              <a:t>기반의 분류 규칙을 만드는 것 </a:t>
            </a:r>
            <a:endParaRPr lang="en-US" altLang="ko-KR"/>
          </a:p>
          <a:p>
            <a:pPr lvl="1"/>
            <a:r>
              <a:rPr lang="ko-KR" altLang="en-US"/>
              <a:t>데이터의 어떤 기준을 바탕으로 규칙을 만들어야 가장 효율적인 분류가 될 것인가가 알고리즘의 성능을 크게 좌우함 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Decision Tree</a:t>
            </a:r>
            <a:r>
              <a:rPr lang="ko-KR" altLang="en-US"/>
              <a:t>의 예 </a:t>
            </a:r>
            <a:endParaRPr lang="en-US" altLang="ko-KR"/>
          </a:p>
          <a:p>
            <a:pPr lvl="1"/>
            <a:r>
              <a:rPr lang="ko-KR" altLang="en-US"/>
              <a:t>동물의 종류를 아래 표처럼 정의 </a:t>
            </a: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0AF0CC-A81E-4F77-9D75-27A7D9543E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B34776-2012-45CE-88B2-C1461E470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63" y="3863883"/>
            <a:ext cx="4833728" cy="22974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5A8AE7-4533-4004-9630-B35B6924F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114" y="3653365"/>
            <a:ext cx="4886360" cy="271846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91175E6-1E57-43E2-8ADA-182E4FAA0E00}"/>
              </a:ext>
            </a:extLst>
          </p:cNvPr>
          <p:cNvSpPr/>
          <p:nvPr/>
        </p:nvSpPr>
        <p:spPr>
          <a:xfrm>
            <a:off x="6067073" y="4316627"/>
            <a:ext cx="527222" cy="1243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D25B14-445F-4276-8C16-0C87C4B2955B}"/>
              </a:ext>
            </a:extLst>
          </p:cNvPr>
          <p:cNvSpPr txBox="1"/>
          <p:nvPr/>
        </p:nvSpPr>
        <p:spPr>
          <a:xfrm>
            <a:off x="5890056" y="579884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트리 모델</a:t>
            </a:r>
          </a:p>
        </p:txBody>
      </p:sp>
    </p:spTree>
    <p:extLst>
      <p:ext uri="{BB962C8B-B14F-4D97-AF65-F5344CB8AC3E}">
        <p14:creationId xmlns:p14="http://schemas.microsoft.com/office/powerpoint/2010/main" val="4004419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16EC6-BC8E-4BA7-B252-4EC573BC6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Decision Tree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FC0922-2DA9-4FEB-826C-3A7DB7FCE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F9F4CA-E988-4FB6-9B0A-170B64B48D8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Tree</a:t>
            </a:r>
            <a:r>
              <a:rPr lang="ko-KR" altLang="en-US"/>
              <a:t> </a:t>
            </a:r>
            <a:r>
              <a:rPr lang="en-US" altLang="ko-KR"/>
              <a:t>Model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ko-KR" altLang="en-US"/>
              <a:t>트리 모델은 분류를 위한 분기 처리 모임 </a:t>
            </a:r>
            <a:endParaRPr lang="en-US" altLang="ko-KR"/>
          </a:p>
          <a:p>
            <a:pPr lvl="1"/>
            <a:r>
              <a:rPr lang="ko-KR" altLang="en-US"/>
              <a:t>각 분기에서는 분류 대상 데이터의 속성에 따라 분류 함</a:t>
            </a:r>
            <a:endParaRPr lang="en-US" altLang="ko-KR"/>
          </a:p>
          <a:p>
            <a:pPr lvl="1"/>
            <a:r>
              <a:rPr lang="ko-KR" altLang="en-US"/>
              <a:t>동물의 종류 예제처럼 </a:t>
            </a:r>
            <a:r>
              <a:rPr lang="en-US" altLang="ko-KR"/>
              <a:t>Decision Tree </a:t>
            </a:r>
            <a:r>
              <a:rPr lang="ko-KR" altLang="en-US"/>
              <a:t>학습에서는 학습 데이터에서 이러한 트리 모델을 생성함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데이터 셋에 피처가 있고 이러한 피처가 결합해 규칙 조건을 만들 때마다 규칙 노드가 만들어지지만 많은 규칙이 있다는 것은 분류를 결정하는 방식이 복잡해진다는 이야기이며</a:t>
            </a:r>
            <a:r>
              <a:rPr lang="en-US" altLang="ko-KR"/>
              <a:t>, </a:t>
            </a:r>
            <a:r>
              <a:rPr lang="ko-KR" altLang="en-US"/>
              <a:t>이는 곧 과적합으로 이어지기 쉬움</a:t>
            </a:r>
            <a:r>
              <a:rPr lang="en-US" altLang="ko-KR"/>
              <a:t>. </a:t>
            </a:r>
            <a:r>
              <a:rPr lang="ko-KR" altLang="en-US"/>
              <a:t>즉 깊이</a:t>
            </a:r>
            <a:r>
              <a:rPr lang="en-US" altLang="ko-KR"/>
              <a:t>(depth)</a:t>
            </a:r>
            <a:r>
              <a:rPr lang="ko-KR" altLang="en-US"/>
              <a:t>가 깊어질수록 결정 트리의 예측 성능이 저하될 가능성이 높음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0AF0CC-A81E-4F77-9D75-27A7D9543E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0E7785-F74B-47AF-96FA-54F2E3A62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113" y="2556895"/>
            <a:ext cx="5709270" cy="267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9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4E51ACA-F2D1-4CF9-B220-262472AD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Decision Tree </a:t>
            </a:r>
            <a:r>
              <a:rPr lang="ko-KR" altLang="en-US"/>
              <a:t>방법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D943BC-A253-454F-ACBD-A10643D7AE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FA2169-FC44-4DB4-A744-28E773C4CDF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Decision Tree</a:t>
            </a:r>
            <a:r>
              <a:rPr lang="ko-KR" altLang="en-US"/>
              <a:t>의 분류 기준 </a:t>
            </a:r>
            <a:endParaRPr lang="en-US" altLang="ko-KR"/>
          </a:p>
          <a:p>
            <a:pPr lvl="1"/>
            <a:r>
              <a:rPr lang="ko-KR" altLang="en-US"/>
              <a:t>무엇을 기준으로 분기할지에 따라 결정 트리는 몇 가지 방법으로 분류할 수 있음 </a:t>
            </a:r>
            <a:endParaRPr lang="en-US" altLang="ko-KR"/>
          </a:p>
          <a:p>
            <a:pPr lvl="1"/>
            <a:r>
              <a:rPr lang="en-US" altLang="ko-KR"/>
              <a:t>CART </a:t>
            </a:r>
          </a:p>
          <a:p>
            <a:pPr lvl="1"/>
            <a:r>
              <a:rPr lang="ko-KR" altLang="en-US"/>
              <a:t>엔트로피에 기초해서 정하는 </a:t>
            </a:r>
            <a:r>
              <a:rPr lang="en-US" altLang="ko-KR"/>
              <a:t>C4.5 / C5.0 </a:t>
            </a:r>
          </a:p>
          <a:p>
            <a:pPr lvl="1"/>
            <a:endParaRPr lang="en-US" altLang="ko-KR"/>
          </a:p>
          <a:p>
            <a:r>
              <a:rPr lang="ko-KR" altLang="en-US"/>
              <a:t>정보의 균일도 </a:t>
            </a:r>
            <a:endParaRPr lang="en-US" altLang="ko-KR"/>
          </a:p>
          <a:p>
            <a:pPr lvl="1"/>
            <a:r>
              <a:rPr lang="ko-KR" altLang="en-US"/>
              <a:t>정보의 균일도를 측정하는 대표적인 방법으로 엔트로피를 이용한 정보이득</a:t>
            </a:r>
            <a:r>
              <a:rPr lang="en-US" altLang="ko-KR"/>
              <a:t>(Information Gain) </a:t>
            </a:r>
            <a:r>
              <a:rPr lang="ko-KR" altLang="en-US"/>
              <a:t>지수와 지니 계수가 있음 </a:t>
            </a:r>
            <a:endParaRPr lang="en-US" altLang="ko-KR"/>
          </a:p>
          <a:p>
            <a:pPr lvl="1"/>
            <a:r>
              <a:rPr lang="ko-KR" altLang="en-US"/>
              <a:t>정보이득</a:t>
            </a:r>
            <a:endParaRPr lang="en-US" altLang="ko-KR"/>
          </a:p>
          <a:p>
            <a:pPr lvl="2"/>
            <a:r>
              <a:rPr lang="ko-KR" altLang="en-US"/>
              <a:t>정보 이득은 엔트로피 개념을 기반으로 함</a:t>
            </a:r>
            <a:r>
              <a:rPr lang="en-US" altLang="ko-KR"/>
              <a:t>. </a:t>
            </a:r>
            <a:r>
              <a:rPr lang="ko-KR" altLang="en-US"/>
              <a:t>엔트로피는 주어진 데이터 집합의 혼잡도를 의미하는데</a:t>
            </a:r>
            <a:r>
              <a:rPr lang="en-US" altLang="ko-KR"/>
              <a:t>, </a:t>
            </a:r>
            <a:r>
              <a:rPr lang="ko-KR" altLang="en-US"/>
              <a:t>서로 다른 값이 섞여 있으면 엔트로피가 높고</a:t>
            </a:r>
            <a:r>
              <a:rPr lang="en-US" altLang="ko-KR"/>
              <a:t>, </a:t>
            </a:r>
            <a:r>
              <a:rPr lang="ko-KR" altLang="en-US"/>
              <a:t>같은 값이 석여 있으면 엔트로피가 낮음 </a:t>
            </a:r>
            <a:endParaRPr lang="en-US" altLang="ko-KR"/>
          </a:p>
          <a:p>
            <a:pPr lvl="2"/>
            <a:r>
              <a:rPr lang="ko-KR" altLang="en-US"/>
              <a:t>정보 이득 지수는 </a:t>
            </a:r>
            <a:r>
              <a:rPr lang="en-US" altLang="ko-KR"/>
              <a:t>1</a:t>
            </a:r>
            <a:r>
              <a:rPr lang="ko-KR" altLang="en-US"/>
              <a:t>에서 엔트로피 지수를 뺀 값</a:t>
            </a:r>
            <a:r>
              <a:rPr lang="en-US" altLang="ko-KR"/>
              <a:t>. </a:t>
            </a:r>
            <a:r>
              <a:rPr lang="ko-KR" altLang="en-US"/>
              <a:t>즉 </a:t>
            </a:r>
            <a:r>
              <a:rPr lang="en-US" altLang="ko-KR"/>
              <a:t>1 - </a:t>
            </a:r>
            <a:r>
              <a:rPr lang="ko-KR" altLang="en-US"/>
              <a:t>엔트로피 지수 </a:t>
            </a:r>
            <a:endParaRPr lang="en-US" altLang="ko-KR"/>
          </a:p>
          <a:p>
            <a:pPr lvl="2"/>
            <a:r>
              <a:rPr lang="ko-KR" altLang="en-US"/>
              <a:t>결정 트리</a:t>
            </a:r>
            <a:r>
              <a:rPr lang="en-US" altLang="ko-KR"/>
              <a:t>(Decision Tree)</a:t>
            </a:r>
            <a:r>
              <a:rPr lang="ko-KR" altLang="en-US"/>
              <a:t>는 이 정보 이득 지수로 분할 기준을 정함</a:t>
            </a:r>
            <a:r>
              <a:rPr lang="en-US" altLang="ko-KR"/>
              <a:t>. </a:t>
            </a:r>
            <a:r>
              <a:rPr lang="ko-KR" altLang="en-US"/>
              <a:t>즉 정보 이득이 높은 속성을 기준으로 분할 </a:t>
            </a:r>
            <a:endParaRPr lang="en-US" altLang="ko-KR"/>
          </a:p>
          <a:p>
            <a:pPr lvl="1"/>
            <a:r>
              <a:rPr lang="ko-KR" altLang="en-US"/>
              <a:t>지니계수</a:t>
            </a:r>
            <a:endParaRPr lang="en-US" altLang="ko-KR"/>
          </a:p>
          <a:p>
            <a:pPr lvl="2"/>
            <a:r>
              <a:rPr lang="ko-KR" altLang="en-US"/>
              <a:t>경제학에서 불평등 지수를 나타낼 때 사용하는 계수 </a:t>
            </a:r>
            <a:endParaRPr lang="en-US" altLang="ko-KR"/>
          </a:p>
          <a:p>
            <a:pPr lvl="2"/>
            <a:r>
              <a:rPr lang="ko-KR" altLang="en-US"/>
              <a:t>머신러닝에서는 데이터가 다양한 값을 가질수록 평등하며</a:t>
            </a:r>
            <a:r>
              <a:rPr lang="en-US" altLang="ko-KR"/>
              <a:t> </a:t>
            </a:r>
            <a:r>
              <a:rPr lang="ko-KR" altLang="en-US"/>
              <a:t>특정 값으로 쏠릴 경우에는 불평등한 값이 됨</a:t>
            </a:r>
            <a:endParaRPr lang="en-US" altLang="ko-KR"/>
          </a:p>
          <a:p>
            <a:pPr lvl="2"/>
            <a:r>
              <a:rPr lang="ko-KR" altLang="en-US"/>
              <a:t>다양성이 낮을수록 균일도가 높다는 의미로서 </a:t>
            </a:r>
            <a:r>
              <a:rPr lang="en-US" altLang="ko-KR"/>
              <a:t>1</a:t>
            </a:r>
            <a:r>
              <a:rPr lang="ko-KR" altLang="en-US"/>
              <a:t>로 갈수록 균일도가 높으므로 지니 계수가 높은 속성을 기준으로 분할하는 것</a:t>
            </a:r>
            <a:endParaRPr lang="en-US" altLang="ko-KR"/>
          </a:p>
          <a:p>
            <a:pPr lvl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46631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632EF-7D26-4F42-8495-0B7A0BA0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Decision Tree</a:t>
            </a:r>
            <a:r>
              <a:rPr lang="ko-KR" altLang="en-US"/>
              <a:t>의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720D60-A543-49D7-A1F0-6D56FDB4FA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EA475B-D980-4055-B586-F2DC91DA75E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특징</a:t>
            </a:r>
            <a:endParaRPr lang="en-US" altLang="ko-KR"/>
          </a:p>
          <a:p>
            <a:pPr lvl="1"/>
            <a:r>
              <a:rPr lang="ko-KR" altLang="en-US"/>
              <a:t>장점</a:t>
            </a:r>
            <a:endParaRPr lang="en-US" altLang="ko-KR"/>
          </a:p>
          <a:p>
            <a:pPr lvl="2"/>
            <a:r>
              <a:rPr lang="ko-KR" altLang="en-US"/>
              <a:t>균일도라는 룰을 기반으로 하고 있어서 알고리즘이 쉽고 직관적이라는 점</a:t>
            </a:r>
            <a:endParaRPr lang="en-US" altLang="ko-KR"/>
          </a:p>
          <a:p>
            <a:pPr lvl="2"/>
            <a:r>
              <a:rPr lang="ko-KR" altLang="en-US"/>
              <a:t>룰이 명확하고</a:t>
            </a:r>
            <a:r>
              <a:rPr lang="en-US" altLang="ko-KR"/>
              <a:t>, </a:t>
            </a:r>
            <a:r>
              <a:rPr lang="ko-KR" altLang="en-US"/>
              <a:t>이에 기반해 어떻게 규칙 노드와 리프 노드가 만들어지는지 알 수 있으며</a:t>
            </a:r>
            <a:r>
              <a:rPr lang="en-US" altLang="ko-KR"/>
              <a:t>, </a:t>
            </a:r>
            <a:r>
              <a:rPr lang="ko-KR" altLang="en-US"/>
              <a:t>시각화로 표현이 가능</a:t>
            </a:r>
            <a:endParaRPr lang="en-US" altLang="ko-KR"/>
          </a:p>
          <a:p>
            <a:pPr lvl="2"/>
            <a:r>
              <a:rPr lang="ko-KR" altLang="en-US"/>
              <a:t>정보의 균일도만 신경 쓰면 되므로 특별한 경우를 제외하고는 각 피처의 스케일링과 정규화 같은 전처리 작업이 필요 없음</a:t>
            </a:r>
            <a:endParaRPr lang="en-US" altLang="ko-KR"/>
          </a:p>
          <a:p>
            <a:pPr lvl="1"/>
            <a:r>
              <a:rPr lang="ko-KR" altLang="en-US"/>
              <a:t>단점</a:t>
            </a:r>
            <a:endParaRPr lang="en-US" altLang="ko-KR"/>
          </a:p>
          <a:p>
            <a:pPr lvl="2"/>
            <a:r>
              <a:rPr lang="ko-KR" altLang="en-US"/>
              <a:t>과적합으로 정확도가 떨어질 수 있음 </a:t>
            </a:r>
            <a:endParaRPr lang="en-US" altLang="ko-KR"/>
          </a:p>
          <a:p>
            <a:pPr lvl="2"/>
            <a:r>
              <a:rPr lang="ko-KR" altLang="en-US"/>
              <a:t>피처 정보의 균일도에 따른 룰 규칙으로 서브 트리를 계속 만들다 보면 피처가 많고 균일도가 다양하게 존재할수록 트리의 깊이가 커지고 복잡해짐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CD1E8E-5ACC-429B-8CA2-F08D68E1527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</a:t>
            </a:fld>
            <a:endParaRPr lang="ko-KR" altLang="en-US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7F84A56-46B0-4ECA-A694-6C5150341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09133"/>
              </p:ext>
            </p:extLst>
          </p:nvPr>
        </p:nvGraphicFramePr>
        <p:xfrm>
          <a:off x="1842528" y="3895084"/>
          <a:ext cx="9031418" cy="10668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515709">
                  <a:extLst>
                    <a:ext uri="{9D8B030D-6E8A-4147-A177-3AD203B41FA5}">
                      <a16:colId xmlns:a16="http://schemas.microsoft.com/office/drawing/2014/main" val="716020453"/>
                    </a:ext>
                  </a:extLst>
                </a:gridCol>
                <a:gridCol w="4515709">
                  <a:extLst>
                    <a:ext uri="{9D8B030D-6E8A-4147-A177-3AD203B41FA5}">
                      <a16:colId xmlns:a16="http://schemas.microsoft.com/office/drawing/2014/main" val="2426778266"/>
                    </a:ext>
                  </a:extLst>
                </a:gridCol>
              </a:tblGrid>
              <a:tr h="268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단점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164275"/>
                  </a:ext>
                </a:extLst>
              </a:tr>
              <a:tr h="719324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/>
                        <a:t>직관적으로 이해하기 쉬움 </a:t>
                      </a:r>
                      <a:endParaRPr lang="en-US" altLang="ko-KR" sz="140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/>
                        <a:t>피처의 스케일링이나 정규화 등의 전처리 영향도가 크지 않음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/>
                        <a:t>과적합으로 알고리즘 성능이 저하</a:t>
                      </a:r>
                      <a:endParaRPr lang="en-US" altLang="ko-KR" sz="140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/>
                        <a:t>과적합을 극복하기 위해 트리의 크기를 사전에 제한하는 튜닝 작업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84623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7471C55-3956-43F8-A96F-ABAA99C4EE14}"/>
              </a:ext>
            </a:extLst>
          </p:cNvPr>
          <p:cNvSpPr txBox="1"/>
          <p:nvPr/>
        </p:nvSpPr>
        <p:spPr>
          <a:xfrm>
            <a:off x="939114" y="5793090"/>
            <a:ext cx="10387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참고 </a:t>
            </a:r>
            <a:endParaRPr lang="en-US" altLang="ko-KR" sz="1200"/>
          </a:p>
          <a:p>
            <a:r>
              <a:rPr lang="en-US" altLang="ko-KR" sz="1200"/>
              <a:t>- </a:t>
            </a:r>
            <a:r>
              <a:rPr lang="ko-KR" altLang="en-US" sz="1200"/>
              <a:t>지니 계수와 엔트로피는 실제로 큰 차이 없이 비슷한 트리를 생성함</a:t>
            </a:r>
            <a:r>
              <a:rPr lang="en-US" altLang="ko-KR" sz="1200"/>
              <a:t>. </a:t>
            </a:r>
            <a:r>
              <a:rPr lang="ko-KR" altLang="en-US" sz="1200"/>
              <a:t>지니 계수가 조금 더 계산이 빠르기 때문에 기본값으로 좋으나</a:t>
            </a:r>
            <a:r>
              <a:rPr lang="en-US" altLang="ko-KR" sz="1200"/>
              <a:t>, </a:t>
            </a:r>
            <a:r>
              <a:rPr lang="ko-KR" altLang="en-US" sz="1200"/>
              <a:t>다른 트리가 만들어지는 경우 지니 불순도가 가장 높은 클래스를 한쪽 가지로 고립시키는 경향이 있는 반면 엔트로피는 조금 더 균형 잡힌 트리를 생성 </a:t>
            </a:r>
          </a:p>
        </p:txBody>
      </p:sp>
    </p:spTree>
    <p:extLst>
      <p:ext uri="{BB962C8B-B14F-4D97-AF65-F5344CB8AC3E}">
        <p14:creationId xmlns:p14="http://schemas.microsoft.com/office/powerpoint/2010/main" val="3833254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17F8D-CDC4-4164-8DEC-18358DCA9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Python</a:t>
            </a:r>
            <a:r>
              <a:rPr lang="ko-KR" altLang="en-US"/>
              <a:t>에서 </a:t>
            </a:r>
            <a:r>
              <a:rPr lang="en-US" altLang="ko-KR"/>
              <a:t>Decision Tree </a:t>
            </a:r>
            <a:r>
              <a:rPr lang="ko-KR" altLang="en-US"/>
              <a:t>사용법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939B64-7E50-4FA1-A447-61CFAC784A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67C7F1-E5AD-4412-95E3-64153195ABE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Scikit-Learn </a:t>
            </a:r>
            <a:r>
              <a:rPr lang="ko-KR" altLang="en-US"/>
              <a:t>패키지</a:t>
            </a:r>
            <a:endParaRPr lang="en-US" altLang="ko-KR"/>
          </a:p>
          <a:p>
            <a:pPr lvl="1"/>
            <a:r>
              <a:rPr lang="en-US" altLang="ko-KR"/>
              <a:t>DecisionTreeClassifier </a:t>
            </a:r>
            <a:r>
              <a:rPr lang="ko-KR" altLang="en-US"/>
              <a:t>클래스 </a:t>
            </a:r>
            <a:endParaRPr lang="en-US" altLang="ko-KR"/>
          </a:p>
          <a:p>
            <a:pPr lvl="2"/>
            <a:r>
              <a:rPr lang="ko-KR" altLang="en-US"/>
              <a:t>분류를 위한 클래스 </a:t>
            </a:r>
            <a:endParaRPr lang="en-US" altLang="ko-KR"/>
          </a:p>
          <a:p>
            <a:pPr lvl="1"/>
            <a:r>
              <a:rPr lang="en-US" altLang="ko-KR"/>
              <a:t>DecisionTreeRegressor </a:t>
            </a:r>
            <a:r>
              <a:rPr lang="ko-KR" altLang="en-US"/>
              <a:t>클래스</a:t>
            </a:r>
            <a:endParaRPr lang="en-US" altLang="ko-KR"/>
          </a:p>
          <a:p>
            <a:pPr lvl="2"/>
            <a:r>
              <a:rPr lang="ko-KR" altLang="en-US"/>
              <a:t>회귀를 위한 클래스 </a:t>
            </a:r>
            <a:endParaRPr lang="en-US" altLang="ko-KR"/>
          </a:p>
          <a:p>
            <a:pPr lvl="1"/>
            <a:r>
              <a:rPr lang="ko-KR" altLang="en-US"/>
              <a:t>사이킷런의 결정 트리 구현은 </a:t>
            </a:r>
            <a:r>
              <a:rPr lang="en-US" altLang="ko-KR"/>
              <a:t>CART(Classification And Regression Trees) </a:t>
            </a:r>
            <a:r>
              <a:rPr lang="ko-KR" altLang="en-US"/>
              <a:t>알고리즘 기반 </a:t>
            </a:r>
            <a:endParaRPr lang="en-US" altLang="ko-KR"/>
          </a:p>
          <a:p>
            <a:pPr lvl="2"/>
            <a:r>
              <a:rPr lang="en-US" altLang="ko-KR"/>
              <a:t>CART</a:t>
            </a:r>
            <a:r>
              <a:rPr lang="ko-KR" altLang="en-US"/>
              <a:t>는 이진 트리만 사용하며 리프 노프 외의 모든 노드는 자식 노드를 두 개씩 가질수 있음</a:t>
            </a:r>
            <a:r>
              <a:rPr lang="en-US" altLang="ko-KR"/>
              <a:t>(</a:t>
            </a: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질문의 대답을 </a:t>
            </a:r>
            <a:r>
              <a:rPr lang="en-US" altLang="ko-KR"/>
              <a:t>Yes or No</a:t>
            </a:r>
            <a:r>
              <a:rPr lang="ko-KR" altLang="en-US"/>
              <a:t>로 대답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ID3 </a:t>
            </a:r>
            <a:r>
              <a:rPr lang="ko-KR" altLang="en-US"/>
              <a:t>같은 알고리즘은 둘 이상의 자식 노드를 가진 결정 트리를 만들수 있음 </a:t>
            </a:r>
            <a:endParaRPr lang="en-US" altLang="ko-KR"/>
          </a:p>
          <a:p>
            <a:pPr lvl="1"/>
            <a:r>
              <a:rPr lang="en-US" altLang="ko-KR"/>
              <a:t>CART</a:t>
            </a:r>
            <a:r>
              <a:rPr lang="ko-KR" altLang="en-US"/>
              <a:t>는 분류뿐만 아니라 회귀에서도 사용될 수 있는 트리 알고리즘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Decision</a:t>
            </a:r>
            <a:r>
              <a:rPr lang="ko-KR" altLang="en-US"/>
              <a:t> </a:t>
            </a:r>
            <a:r>
              <a:rPr lang="en-US" altLang="ko-KR"/>
              <a:t>Tree</a:t>
            </a:r>
            <a:r>
              <a:rPr lang="ko-KR" altLang="en-US"/>
              <a:t> 모델의 시각화 </a:t>
            </a:r>
            <a:endParaRPr lang="en-US" altLang="ko-KR"/>
          </a:p>
          <a:p>
            <a:pPr lvl="1"/>
            <a:r>
              <a:rPr lang="en-US" altLang="ko-KR"/>
              <a:t>Graphviz </a:t>
            </a:r>
            <a:r>
              <a:rPr lang="ko-KR" altLang="en-US"/>
              <a:t>패키지 설치</a:t>
            </a:r>
            <a:endParaRPr lang="en-US" altLang="ko-KR"/>
          </a:p>
          <a:p>
            <a:pPr lvl="2"/>
            <a:r>
              <a:rPr lang="en-US" altLang="ko-KR"/>
              <a:t>https://graphviz.org/download/</a:t>
            </a:r>
          </a:p>
          <a:p>
            <a:pPr lvl="2"/>
            <a:r>
              <a:rPr lang="en-US" altLang="ko-KR"/>
              <a:t>windows </a:t>
            </a:r>
            <a:r>
              <a:rPr lang="ko-KR" altLang="en-US"/>
              <a:t>버전 설치 </a:t>
            </a:r>
            <a:endParaRPr lang="en-US" altLang="ko-KR"/>
          </a:p>
          <a:p>
            <a:pPr lvl="3"/>
            <a:r>
              <a:rPr lang="ko-KR" altLang="en-US"/>
              <a:t>환경 변수 추가 필수</a:t>
            </a:r>
            <a:endParaRPr lang="en-US" altLang="ko-KR"/>
          </a:p>
          <a:p>
            <a:pPr lvl="2"/>
            <a:r>
              <a:rPr lang="ko-KR" altLang="en-US"/>
              <a:t>윈도우 설치 뒤에 반드시 </a:t>
            </a:r>
            <a:r>
              <a:rPr lang="en-US" altLang="ko-KR"/>
              <a:t>pip install graphviz </a:t>
            </a:r>
          </a:p>
          <a:p>
            <a:pPr lvl="1"/>
            <a:endParaRPr lang="ko-KR" altLang="en-US"/>
          </a:p>
          <a:p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4C44B0-0BD4-491A-98B2-740C7D542C6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620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555C5-C449-4354-AA0A-3E520A54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DecisionTreeClassifier </a:t>
            </a:r>
            <a:r>
              <a:rPr lang="ko-KR" altLang="en-US"/>
              <a:t>파라미터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5003D8-BE89-4A7A-A017-3F377D87DC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AE254-E779-41B9-AD76-895DD89D0C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-8238" y="909084"/>
            <a:ext cx="12189292" cy="5948916"/>
          </a:xfrm>
        </p:spPr>
        <p:txBody>
          <a:bodyPr/>
          <a:lstStyle/>
          <a:p>
            <a:r>
              <a:rPr lang="en-US" altLang="ko-KR"/>
              <a:t>DecisionTreeClassifier</a:t>
            </a:r>
            <a:r>
              <a:rPr lang="ko-KR" altLang="en-US"/>
              <a:t>의 파라미터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ADFF64-DAD2-43EF-8191-797C714AF51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93D86B-3D27-4F2C-BCA8-69A5D6B0C7FD}"/>
              </a:ext>
            </a:extLst>
          </p:cNvPr>
          <p:cNvGrpSpPr/>
          <p:nvPr/>
        </p:nvGrpSpPr>
        <p:grpSpPr>
          <a:xfrm>
            <a:off x="747820" y="1311306"/>
            <a:ext cx="6620756" cy="5246698"/>
            <a:chOff x="459495" y="1308352"/>
            <a:chExt cx="6620756" cy="524669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26A2EF-2E87-4022-9123-AA91B0B82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495" y="1308352"/>
              <a:ext cx="6620756" cy="204157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F03BCD1-958F-4FCB-9B5B-FD23D802EB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014"/>
            <a:stretch/>
          </p:blipFill>
          <p:spPr>
            <a:xfrm>
              <a:off x="543315" y="3223979"/>
              <a:ext cx="6122538" cy="3331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17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2A5AD-546C-4EE5-BBEE-9410D6347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예제 </a:t>
            </a:r>
            <a:r>
              <a:rPr lang="en-US" altLang="ko-KR"/>
              <a:t>- Iris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5F999-36CA-4B12-AF05-FD23D61FF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4D82E8-77FD-4DA1-82EC-BACA9206A55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Iris </a:t>
            </a:r>
            <a:r>
              <a:rPr lang="ko-KR" altLang="en-US"/>
              <a:t>데이터를 이용한 </a:t>
            </a:r>
            <a:r>
              <a:rPr lang="en-US" altLang="ko-KR"/>
              <a:t>Decision Tree </a:t>
            </a:r>
            <a:r>
              <a:rPr lang="ko-KR" altLang="en-US"/>
              <a:t>적용</a:t>
            </a:r>
            <a:endParaRPr lang="en-US" altLang="ko-KR"/>
          </a:p>
          <a:p>
            <a:pPr lvl="1"/>
            <a:r>
              <a:rPr lang="ko-KR" altLang="en-US"/>
              <a:t>사이킷런의 </a:t>
            </a:r>
            <a:r>
              <a:rPr lang="en-US" altLang="ko-KR"/>
              <a:t>DecisionTreeClassifier </a:t>
            </a:r>
            <a:r>
              <a:rPr lang="ko-KR" altLang="en-US"/>
              <a:t>클래스를 사용하여 결정 트리 모델의 학습과 예측을 수행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Iris </a:t>
            </a:r>
            <a:r>
              <a:rPr lang="ko-KR" altLang="en-US"/>
              <a:t>데이터를 로딩하여 학습과 테스트 셋으로 분리 </a:t>
            </a:r>
            <a:endParaRPr lang="en-US" altLang="ko-KR"/>
          </a:p>
          <a:p>
            <a:pPr lvl="2"/>
            <a:r>
              <a:rPr lang="en-US" altLang="ko-KR"/>
              <a:t>DecisionTreeClassifier </a:t>
            </a:r>
            <a:r>
              <a:rPr lang="ko-KR" altLang="en-US"/>
              <a:t>클래스를 사용하여  모델 훈련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3BF9FA-65CC-427A-BEFC-2EE276A4155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97BD23-AE70-4B24-BF8E-5F8E2C8F5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500"/>
          <a:stretch/>
        </p:blipFill>
        <p:spPr>
          <a:xfrm>
            <a:off x="889686" y="1719695"/>
            <a:ext cx="7323437" cy="296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38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0BC66-662A-43E7-8086-1CDE4272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예제 </a:t>
            </a:r>
            <a:r>
              <a:rPr lang="en-US" altLang="ko-KR"/>
              <a:t>- Iris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7E3703-4AFA-4C3A-A624-6ABF6CADA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3C739D-AE16-47EB-85E2-377139B2F6B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Graphviz</a:t>
            </a:r>
            <a:r>
              <a:rPr lang="ko-KR" altLang="en-US"/>
              <a:t>를 사용한 시각화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export_graphviz() </a:t>
            </a:r>
            <a:r>
              <a:rPr lang="ko-KR" altLang="en-US"/>
              <a:t>함수를 사용하여 </a:t>
            </a:r>
            <a:r>
              <a:rPr lang="en-US" altLang="ko-KR"/>
              <a:t>Graphviz</a:t>
            </a:r>
            <a:r>
              <a:rPr lang="ko-KR" altLang="en-US"/>
              <a:t>가 읽어 들여서 그래프 형태로 시각화할 수 있는 출력 파일 생성</a:t>
            </a:r>
            <a:endParaRPr lang="en-US" altLang="ko-KR"/>
          </a:p>
          <a:p>
            <a:pPr lvl="1"/>
            <a:r>
              <a:rPr lang="en-US" altLang="ko-KR"/>
              <a:t>export_graphviz()</a:t>
            </a:r>
            <a:r>
              <a:rPr lang="ko-KR" altLang="en-US"/>
              <a:t>에 인자로 학습이 완료된 </a:t>
            </a:r>
            <a:r>
              <a:rPr lang="en-US" altLang="ko-KR"/>
              <a:t>estimator, output </a:t>
            </a:r>
            <a:r>
              <a:rPr lang="ko-KR" altLang="en-US"/>
              <a:t>파일 명</a:t>
            </a:r>
            <a:r>
              <a:rPr lang="en-US" altLang="ko-KR"/>
              <a:t>, </a:t>
            </a:r>
            <a:r>
              <a:rPr lang="ko-KR" altLang="en-US"/>
              <a:t>결정 클래서의 명칭</a:t>
            </a:r>
            <a:r>
              <a:rPr lang="en-US" altLang="ko-KR"/>
              <a:t>, </a:t>
            </a:r>
            <a:r>
              <a:rPr lang="ko-KR" altLang="en-US"/>
              <a:t>피처의 명칭을 입력 </a:t>
            </a:r>
            <a:endParaRPr lang="en-US" altLang="ko-KR"/>
          </a:p>
          <a:p>
            <a:pPr lvl="1"/>
            <a:r>
              <a:rPr lang="en-US" altLang="ko-KR"/>
              <a:t>tree.dot </a:t>
            </a:r>
            <a:r>
              <a:rPr lang="ko-KR" altLang="en-US"/>
              <a:t>파일 생성이 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17A838-DC23-46AE-B687-5D7517AC4C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D913D4-2F3D-48D7-AB42-231AC6096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59"/>
          <a:stretch/>
        </p:blipFill>
        <p:spPr>
          <a:xfrm>
            <a:off x="730302" y="1459689"/>
            <a:ext cx="6161903" cy="8741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B8C88F-9C4A-42C8-875D-585136AB0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906162" y="3525110"/>
            <a:ext cx="6096000" cy="7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70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33674</TotalTime>
  <Words>1127</Words>
  <Application>Microsoft Office PowerPoint</Application>
  <PresentationFormat>와이드스크린</PresentationFormat>
  <Paragraphs>162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Decision Tree</vt:lpstr>
      <vt:lpstr>Decision Tree</vt:lpstr>
      <vt:lpstr>Decision Tree</vt:lpstr>
      <vt:lpstr>Decision Tree 방법 </vt:lpstr>
      <vt:lpstr>Decision Tree의 특징</vt:lpstr>
      <vt:lpstr>Python에서 Decision Tree 사용법</vt:lpstr>
      <vt:lpstr>DecisionTreeClassifier 파라미터 설명</vt:lpstr>
      <vt:lpstr>실습 예제 - Iris</vt:lpstr>
      <vt:lpstr>실습 예제 - Iris</vt:lpstr>
      <vt:lpstr>실습 예제 - Iris</vt:lpstr>
      <vt:lpstr>실습 예제 - Iris - 파라미터 </vt:lpstr>
      <vt:lpstr>실습 예제 - Iris - 파라미터 </vt:lpstr>
      <vt:lpstr>실습 예제 - Iris - 파라미터 </vt:lpstr>
      <vt:lpstr>feature_importances</vt:lpstr>
      <vt:lpstr>실습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David Oh</dc:creator>
  <cp:lastModifiedBy>서찬웅</cp:lastModifiedBy>
  <cp:revision>517</cp:revision>
  <cp:lastPrinted>2018-04-20T06:27:33Z</cp:lastPrinted>
  <dcterms:created xsi:type="dcterms:W3CDTF">2018-01-29T01:36:27Z</dcterms:created>
  <dcterms:modified xsi:type="dcterms:W3CDTF">2021-08-11T05:08:13Z</dcterms:modified>
</cp:coreProperties>
</file>